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86" r:id="rId4"/>
    <p:sldId id="256" r:id="rId5"/>
    <p:sldId id="260" r:id="rId6"/>
    <p:sldId id="262" r:id="rId7"/>
    <p:sldId id="263" r:id="rId8"/>
    <p:sldId id="264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93" r:id="rId28"/>
  </p:sldIdLst>
  <p:sldSz cx="9144000" cy="6858000" type="screen4x3"/>
  <p:notesSz cx="7315200" cy="96012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8"/>
    <p:restoredTop sz="62009"/>
  </p:normalViewPr>
  <p:slideViewPr>
    <p:cSldViewPr snapToGrid="0" showGuides="1">
      <p:cViewPr varScale="1">
        <p:scale>
          <a:sx n="68" d="100"/>
          <a:sy n="68" d="100"/>
        </p:scale>
        <p:origin x="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A20D-949F-5249-8E88-582DCD60E17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C73C-C7FC-0548-B30F-D116E963C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7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r>
              <a:rPr lang="zh-HK" altLang="zh-HK" sz="1200" dirty="0">
                <a:solidFill>
                  <a:srgbClr val="FF0000"/>
                </a:solidFill>
              </a:rPr>
              <a:t>嗇色園在設計和建造這套「五供」，如何表達他們真誠和敬虔？</a:t>
            </a:r>
            <a:r>
              <a:rPr lang="zh-TW" altLang="en-US" sz="1200" dirty="0">
                <a:solidFill>
                  <a:srgbClr val="FF0000"/>
                </a:solidFill>
              </a:rPr>
              <a:t>五供放置在這個位置，又有甚麼意思</a:t>
            </a:r>
            <a:r>
              <a:rPr lang="en-US" altLang="zh-TW" sz="1200" dirty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「金華分跡」牌坊下裝有一塊刻上九條活靈活現的大型「龍堵」石雕。</a:t>
            </a:r>
            <a:endParaRPr lang="en-HK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「龍堵」上安設的「大五供」，每個身高近兩米，是香港境內其中一座最高之大五供。五供紋樣繁媷，有饕餮紋、夔紋、雲雷紋和長鳥紋等；還特別刻有五十六條龍紋，象徵中國五十六</a:t>
            </a: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民族的大團結。</a:t>
            </a:r>
            <a:endParaRPr lang="en-HK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一般而言，五供放在神位之上（神像前面），而這</a:t>
            </a: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裏</a:t>
            </a:r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的大型五供放置在牌坊之後，大殿（主神神像）之前，令整個平台變成一個祭台，祭祀主神就不需要走進大殿之內（即把神枱放大成為整個平台）。</a:t>
            </a:r>
            <a:endParaRPr lang="en-HK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FF0000"/>
                </a:solidFill>
              </a:rPr>
              <a:t>這座大廈後面是甚麼山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dirty="0">
                <a:solidFill>
                  <a:srgbClr val="FF0000"/>
                </a:solidFill>
              </a:rPr>
              <a:t>獅子山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>
              <a:solidFill>
                <a:srgbClr val="FF0000"/>
              </a:solidFill>
            </a:endParaRPr>
          </a:p>
          <a:p>
            <a:endParaRPr lang="en-HK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向龍翔道伸遲延出去，是甚麼水域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鯉魚門水域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HK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為甚麼「赤松黃大仙祠」牌樓建在這個位置，前面就是貫通東西九龍的龍翔道？</a:t>
            </a:r>
            <a:endParaRPr lang="zh-HK" altLang="en-US" dirty="0">
              <a:solidFill>
                <a:srgbClr val="FF0000"/>
              </a:solidFill>
            </a:endParaRPr>
          </a:p>
          <a:p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1920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年代黃大仙祠落戶</a:t>
            </a:r>
            <a:r>
              <a:rPr lang="zh-HK" altLang="en-US" sz="12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在這裏的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時候，前面是村落與農田。</a:t>
            </a:r>
            <a:r>
              <a:rPr lang="en-HK" dirty="0">
                <a:solidFill>
                  <a:srgbClr val="FF0000"/>
                </a:solidFill>
                <a:effectLst/>
              </a:rPr>
              <a:t> </a:t>
            </a:r>
          </a:p>
          <a:p>
            <a:endParaRPr lang="en-HK" dirty="0">
              <a:solidFill>
                <a:srgbClr val="FF0000"/>
              </a:solidFill>
              <a:effectLst/>
            </a:endParaRPr>
          </a:p>
          <a:p>
            <a:r>
              <a:rPr lang="en-HK" dirty="0" err="1">
                <a:solidFill>
                  <a:srgbClr val="FF0000"/>
                </a:solidFill>
                <a:effectLst/>
              </a:rPr>
              <a:t>參考資料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：</a:t>
            </a:r>
            <a:endParaRPr lang="en-HK" altLang="zh-CN" dirty="0">
              <a:solidFill>
                <a:srgbClr val="FF0000"/>
              </a:solidFill>
              <a:effectLst/>
            </a:endParaRPr>
          </a:p>
          <a:p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1921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年代黃大仙祠興建初期的外貌</a:t>
            </a:r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四周是村落與農田</a:t>
            </a:r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有關當時黃大仙祠周圍的村落</a:t>
            </a: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詳見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Hong Kong Heritages, “Buddhist Festival held by </a:t>
            </a:r>
            <a:r>
              <a:rPr lang="en-US" altLang="zh-HK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Sik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K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Sik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Yuen Courtesy of Alistair </a:t>
            </a:r>
            <a:r>
              <a:rPr lang="en-US" altLang="zh-HK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Gow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”, Facebook, uploaded 7 October 2018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From https://www.facebook.com/HKHeritages/photos/pcb.1083122048530964/1083118751864627/?type=3&amp;theater</a:t>
            </a:r>
            <a:r>
              <a:rPr lang="zh-HK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HK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retrieved 17-7-2020.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有沒有聽過中醫說：五色食療</a:t>
            </a:r>
            <a:r>
              <a:rPr lang="zh-TW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br>
              <a:rPr lang="en-US" altLang="zh-CN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這題目是讓師生分享各自看中醫或中醫食療的經驗，可自由分享。如果沒有人有這樣的經驗，老師也可以建議會看中醫的學生，下次看醫生的時候，可以向醫生了解一下。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本題不是要學生以知識來回答，而是讓學生體會到在平時生活中，五行也是常接觸到的事物。</a:t>
            </a:r>
            <a:endParaRPr lang="en-HK" altLang="zh-CN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</a:rPr>
              <a:t>一年當中，甚麼時間最多聽到五行元素，生生不息的理念？</a:t>
            </a:r>
            <a:endParaRPr lang="en-US" altLang="zh-TW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農曆新年前後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（這是讓學生體會到五行與中國傳統文化密切的關係，因為在新年的來臨，中國人喜歡了解甚麼事情，有生生不息的好兆頭。）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0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5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1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2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哪個是「正門」</a:t>
            </a:r>
            <a:r>
              <a:rPr lang="en-US" altLang="zh-CN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「嗇色園」牌樓是現在的正門，寺院的正門，稱為「山門」。</a:t>
            </a:r>
            <a:endParaRPr lang="en-HK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HK" altLang="zh-TW" sz="1200" dirty="0">
                <a:solidFill>
                  <a:srgbClr val="FF0000"/>
                </a:solidFill>
              </a:rPr>
            </a:br>
            <a:r>
              <a:rPr lang="zh-TW" altLang="en-US" sz="1200" dirty="0">
                <a:solidFill>
                  <a:srgbClr val="FF0000"/>
                </a:solidFill>
              </a:rPr>
              <a:t>牌樓是「三門四柱」結構，可以是兩門三柱，四門五柱嗎</a:t>
            </a:r>
            <a:r>
              <a:rPr lang="en-US" altLang="zh-TW" sz="1200" dirty="0">
                <a:solidFill>
                  <a:srgbClr val="FF0000"/>
                </a:solidFill>
              </a:rPr>
              <a:t>?</a:t>
            </a:r>
            <a:endParaRPr lang="zh-HK" altLang="en-US" sz="1200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牌樓或山門，多是左右對稱的設計。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如果柱是雙數，門就會是單數，而且中央是有供人進出的通道。如果柱是單數，門就是雙數，而中間是一支柱，這就不符傳統禮節。在宮廷，中門代表尊貴崇高的身份，是特別給皇帝用，在科舉放榜，也會給狀元進入朝見皇帝。</a:t>
            </a:r>
            <a:endParaRPr lang="en-HK" altLang="zh-CN" dirty="0">
              <a:solidFill>
                <a:srgbClr val="FF0000"/>
              </a:solidFill>
            </a:endParaRPr>
          </a:p>
          <a:p>
            <a:endParaRPr lang="en-HK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參考資料：王文吉</a:t>
            </a:r>
            <a:r>
              <a:rPr lang="zh-HK" altLang="en-US" dirty="0">
                <a:solidFill>
                  <a:srgbClr val="FF0000"/>
                </a:solidFill>
              </a:rPr>
              <a:t>：</a:t>
            </a:r>
            <a:r>
              <a:rPr lang="en-US" altLang="zh-HK" dirty="0">
                <a:solidFill>
                  <a:srgbClr val="FF0000"/>
                </a:solidFill>
              </a:rPr>
              <a:t>〈</a:t>
            </a:r>
            <a:r>
              <a:rPr lang="zh-CN" altLang="en-US" dirty="0">
                <a:solidFill>
                  <a:srgbClr val="FF0000"/>
                </a:solidFill>
              </a:rPr>
              <a:t>百年大甲文昌祠首開中門 喜迎滿級分狀元趙世中</a:t>
            </a:r>
            <a:r>
              <a:rPr lang="en-US" altLang="zh-HK" dirty="0">
                <a:solidFill>
                  <a:srgbClr val="FF0000"/>
                </a:solidFill>
              </a:rPr>
              <a:t>〉</a:t>
            </a:r>
            <a:r>
              <a:rPr lang="zh-HK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工商時報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2020</a:t>
            </a:r>
            <a:r>
              <a:rPr lang="zh-CN" altLang="en-US" dirty="0">
                <a:solidFill>
                  <a:srgbClr val="FF0000"/>
                </a:solidFill>
              </a:rPr>
              <a:t>年），</a:t>
            </a:r>
            <a:r>
              <a:rPr lang="zh-HK" altLang="en-US" dirty="0">
                <a:solidFill>
                  <a:srgbClr val="FF0000"/>
                </a:solidFill>
              </a:rPr>
              <a:t>取自</a:t>
            </a:r>
            <a:r>
              <a:rPr lang="en-US" altLang="zh-CN" dirty="0">
                <a:solidFill>
                  <a:srgbClr val="FF0000"/>
                </a:solidFill>
              </a:rPr>
              <a:t>https://www.chinatimes.com/realtimenews/20200320004110-260405</a:t>
            </a:r>
            <a:r>
              <a:rPr lang="zh-HK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21</a:t>
            </a:r>
            <a:r>
              <a:rPr lang="en-US" altLang="zh-HK" dirty="0">
                <a:solidFill>
                  <a:srgbClr val="FF0000"/>
                </a:solidFill>
              </a:rPr>
              <a:t>-7-2020</a:t>
            </a:r>
            <a:r>
              <a:rPr lang="zh-HK" altLang="en-US" dirty="0">
                <a:solidFill>
                  <a:srgbClr val="FF0000"/>
                </a:solidFill>
              </a:rPr>
              <a:t>擷取。</a:t>
            </a: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王靈官是誰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王靈官，本名王惡，是一個無惡不作的人，後得仙人點化，立志為善，改名王善。因為他相貌兇惡但立志為善，所以道壇在山門之後設置靈官殿，作為守護神。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為甚麼能發揮「降魔護道」的作用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道教相信王靈官相貌兇惡，可以降魔，而為善之心就可以護道。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怎樣能做到「降魔護道」呢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王靈官獲仙人點化，立志為善，才可以降魔護道。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你自己也要「降魔護道」嗎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[</a:t>
            </a:r>
            <a:r>
              <a:rPr lang="zh-CN" altLang="en-US" dirty="0">
                <a:solidFill>
                  <a:srgbClr val="FF0000"/>
                </a:solidFill>
              </a:rPr>
              <a:t>讓學生自由發揮</a:t>
            </a:r>
            <a:r>
              <a:rPr lang="en-US" altLang="zh-CN" dirty="0">
                <a:solidFill>
                  <a:srgbClr val="FF0000"/>
                </a:solidFill>
              </a:rPr>
              <a:t>]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（參考：我們自己也會遇上種種吸引我們作惡，或者阻礙我們行善的事情，所以我們也要像王善一樣，決心改過，立志行善，培養降魔護道的品德。）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雲龍陛石：原型是在哪裏？</a:t>
            </a:r>
            <a:br>
              <a:rPr lang="en-HK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rgbClr val="FF0000"/>
                </a:solidFill>
              </a:rPr>
              <a:t>紫禁城的宮殿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而最大的一塊，就在紫禁城的保和殿。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</a:rPr>
              <a:t>配合一對華表，放在這裏，有甚麼寓意？</a:t>
            </a:r>
            <a:endParaRPr lang="zh-HK" alt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</a:rPr>
              <a:t>紫禁城天安門外有一對華表，而登上宮殿的石階，中央擺放了雲龍陛石。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登上黃大仙祠大殿的石階，中央放了雲龍陛石，前面放置一對華表，是以庲統宮殿的佈局來呈現大殿的規格。</a:t>
            </a:r>
            <a:endParaRPr lang="en-HK" altLang="zh-CN" dirty="0">
              <a:solidFill>
                <a:srgbClr val="FF0000"/>
              </a:solidFill>
            </a:endParaRPr>
          </a:p>
          <a:p>
            <a:br>
              <a:rPr lang="en-HK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rgbClr val="FF0000"/>
                </a:solidFill>
              </a:rPr>
              <a:t>參考資料：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CCTV</a:t>
            </a:r>
            <a:r>
              <a:rPr lang="zh-CN" altLang="en-US" dirty="0">
                <a:solidFill>
                  <a:srgbClr val="FF0000"/>
                </a:solidFill>
              </a:rPr>
              <a:t>紀錄</a:t>
            </a:r>
            <a:r>
              <a:rPr lang="zh-HK" altLang="en-US" dirty="0">
                <a:solidFill>
                  <a:srgbClr val="FF0000"/>
                </a:solidFill>
              </a:rPr>
              <a:t>：</a:t>
            </a:r>
            <a:r>
              <a:rPr lang="en-US" altLang="zh-HK" dirty="0">
                <a:solidFill>
                  <a:srgbClr val="FF0000"/>
                </a:solidFill>
              </a:rPr>
              <a:t>〈</a:t>
            </a:r>
            <a:r>
              <a:rPr lang="zh-CN" altLang="en-US" dirty="0">
                <a:solidFill>
                  <a:srgbClr val="FF0000"/>
                </a:solidFill>
              </a:rPr>
              <a:t>故宮</a:t>
            </a:r>
            <a:r>
              <a:rPr lang="en-US" altLang="zh-CN" dirty="0">
                <a:solidFill>
                  <a:srgbClr val="FF0000"/>
                </a:solidFill>
              </a:rPr>
              <a:t>100</a:t>
            </a:r>
            <a:r>
              <a:rPr lang="en-US" altLang="zh-HK" dirty="0">
                <a:solidFill>
                  <a:srgbClr val="FF0000"/>
                </a:solidFill>
              </a:rPr>
              <a:t>〉</a:t>
            </a:r>
            <a:r>
              <a:rPr lang="zh-HK" altLang="en-US" dirty="0">
                <a:solidFill>
                  <a:srgbClr val="FF0000"/>
                </a:solidFill>
              </a:rPr>
              <a:t>，</a:t>
            </a:r>
            <a:r>
              <a:rPr lang="en-HK" dirty="0" err="1">
                <a:solidFill>
                  <a:srgbClr val="FF0000"/>
                </a:solidFill>
              </a:rPr>
              <a:t>Youtube</a:t>
            </a:r>
            <a:r>
              <a:rPr lang="en-HK" dirty="0">
                <a:solidFill>
                  <a:srgbClr val="FF0000"/>
                </a:solidFill>
              </a:rPr>
              <a:t>，</a:t>
            </a:r>
            <a:r>
              <a:rPr lang="zh-HK" altLang="en-US" dirty="0">
                <a:solidFill>
                  <a:srgbClr val="FF0000"/>
                </a:solidFill>
              </a:rPr>
              <a:t>上傳於</a:t>
            </a:r>
            <a:r>
              <a:rPr lang="en-US" altLang="zh-HK" dirty="0">
                <a:solidFill>
                  <a:srgbClr val="FF0000"/>
                </a:solidFill>
              </a:rPr>
              <a:t>201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HK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HK" altLang="en-US" dirty="0">
                <a:solidFill>
                  <a:srgbClr val="FF0000"/>
                </a:solidFill>
              </a:rPr>
              <a:t>月</a:t>
            </a:r>
            <a:r>
              <a:rPr lang="en-US" altLang="zh-HK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9</a:t>
            </a:r>
            <a:r>
              <a:rPr lang="zh-HK" altLang="en-US" dirty="0">
                <a:solidFill>
                  <a:srgbClr val="FF0000"/>
                </a:solidFill>
              </a:rPr>
              <a:t>日。取自</a:t>
            </a:r>
            <a:r>
              <a:rPr lang="en-HK" altLang="zh-HK" dirty="0">
                <a:solidFill>
                  <a:srgbClr val="FF0000"/>
                </a:solidFill>
              </a:rPr>
              <a:t>https://www.youtube.com/</a:t>
            </a:r>
            <a:r>
              <a:rPr lang="en-HK" altLang="zh-HK" dirty="0" err="1">
                <a:solidFill>
                  <a:srgbClr val="FF0000"/>
                </a:solidFill>
              </a:rPr>
              <a:t>watch?v</a:t>
            </a:r>
            <a:r>
              <a:rPr lang="en-HK" altLang="zh-HK" dirty="0">
                <a:solidFill>
                  <a:srgbClr val="FF0000"/>
                </a:solidFill>
              </a:rPr>
              <a:t>=OaBZ6SIueYY</a:t>
            </a:r>
            <a:r>
              <a:rPr lang="en-HK" dirty="0">
                <a:solidFill>
                  <a:srgbClr val="FF0000"/>
                </a:solidFill>
              </a:rPr>
              <a:t>，1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en-HK" dirty="0">
                <a:solidFill>
                  <a:srgbClr val="FF0000"/>
                </a:solidFill>
              </a:rPr>
              <a:t>-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en-HK" dirty="0">
                <a:solidFill>
                  <a:srgbClr val="FF0000"/>
                </a:solidFill>
              </a:rPr>
              <a:t>-2020</a:t>
            </a:r>
            <a:r>
              <a:rPr lang="zh-HK" altLang="en-US" dirty="0">
                <a:solidFill>
                  <a:srgbClr val="FF0000"/>
                </a:solidFill>
              </a:rPr>
              <a:t>擷取。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dirty="0">
                <a:solidFill>
                  <a:srgbClr val="FF0000"/>
                </a:solidFill>
              </a:rPr>
              <a:t>「金華分蹟」 </a:t>
            </a:r>
            <a:r>
              <a:rPr lang="zh-TW" altLang="en-US" sz="1200" dirty="0">
                <a:solidFill>
                  <a:srgbClr val="FF0000"/>
                </a:solidFill>
              </a:rPr>
              <a:t>的</a:t>
            </a:r>
            <a:r>
              <a:rPr lang="zh-TW" altLang="zh-HK" sz="1200" dirty="0">
                <a:solidFill>
                  <a:srgbClr val="FF0000"/>
                </a:solidFill>
              </a:rPr>
              <a:t>「金華」</a:t>
            </a:r>
            <a:r>
              <a:rPr lang="zh-TW" altLang="en-US" sz="1200" dirty="0">
                <a:solidFill>
                  <a:srgbClr val="FF0000"/>
                </a:solidFill>
              </a:rPr>
              <a:t>是指甚麼</a:t>
            </a:r>
            <a:r>
              <a:rPr lang="zh-TW" altLang="zh-HK" sz="1200" dirty="0">
                <a:solidFill>
                  <a:srgbClr val="FF0000"/>
                </a:solidFill>
              </a:rPr>
              <a:t> </a:t>
            </a:r>
            <a:r>
              <a:rPr lang="zh-TW" altLang="en-US" sz="1200" dirty="0">
                <a:solidFill>
                  <a:srgbClr val="FF0000"/>
                </a:solidFill>
              </a:rPr>
              <a:t>？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據嗇色園的介紹，黃大仙師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歲時開始於浙江省金華縣北部的赤松山一帶牧羊，後來在此處得道成仙。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所以金華是黃大仙信俗起源的地方，嗇色園黃大仙祠這個碑坊說金華分蹟，展示他們承傳黃大仙信俗的源流。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教師參考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HK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</a:rPr>
              <a:t>晨鐘暮鼓是甚麼意思？有甚麼作用？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道教或佛教寺廟設置鐘樓鼓樓，以擊鼓鳴鐘，提修道的人，早起夜寢之時。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晨鐘：早上敲鐘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</a:rPr>
              <a:t>暮鼓：黃昏擊鼓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鐘鼓由報時作用，漸漸也有警醒無常，策勵修行的作用。</a:t>
            </a:r>
            <a:endParaRPr lang="en-HK" altLang="zh-CN" dirty="0">
              <a:solidFill>
                <a:srgbClr val="FF0000"/>
              </a:solidFill>
            </a:endParaRPr>
          </a:p>
          <a:p>
            <a:endParaRPr lang="en-HK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</a:rPr>
              <a:t>「普濟」 「勸善」題刻在哪裏？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普濟：刻在鐘樓面向外的立面上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勸善：刻在鼓樓面向外的立面上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27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5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19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57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67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725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975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282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00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06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688B-4AC2-4B19-B627-E8CEAAD326DF}" type="datetimeFigureOut">
              <a:rPr lang="zh-HK" altLang="en-US" smtClean="0"/>
              <a:t>12/09/20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95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0577" y="1676400"/>
            <a:ext cx="8962845" cy="1752600"/>
          </a:xfrm>
        </p:spPr>
        <p:txBody>
          <a:bodyPr>
            <a:noAutofit/>
          </a:bodyPr>
          <a:lstStyle/>
          <a:p>
            <a:b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欣賞宗教建築：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體驗學習中華文化、人文素養與靈性追尋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599" y="3743960"/>
            <a:ext cx="6400800" cy="1752600"/>
          </a:xfrm>
        </p:spPr>
        <p:txBody>
          <a:bodyPr>
            <a:normAutofit fontScale="92500" lnSpcReduction="20000"/>
          </a:bodyPr>
          <a:lstStyle/>
          <a:p>
            <a:br>
              <a:rPr lang="en-HK" altLang="zh-HK" dirty="0">
                <a:solidFill>
                  <a:schemeClr val="tx1"/>
                </a:solidFill>
              </a:rPr>
            </a:b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嗇色園黃大仙祠</a:t>
            </a:r>
            <a:endParaRPr lang="en-HK" altLang="zh-TW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HK" altLang="zh-HK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參學前簡介</a:t>
            </a:r>
            <a:r>
              <a:rPr lang="zh-TW" altLang="en-US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（教師版）</a:t>
            </a:r>
            <a:endParaRPr lang="zh-CN" altLang="en-US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F4611CDA-E696-5441-8445-2AC6C43C95A6}"/>
              </a:ext>
            </a:extLst>
          </p:cNvPr>
          <p:cNvSpPr/>
          <p:nvPr/>
        </p:nvSpPr>
        <p:spPr>
          <a:xfrm>
            <a:off x="1993392" y="5710726"/>
            <a:ext cx="560222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列印時，請在「列印版面配置</a:t>
            </a:r>
            <a:r>
              <a:rPr lang="zh-TW" altLang="zh-TW" dirty="0">
                <a:solidFill>
                  <a:srgbClr val="FF0000"/>
                </a:solidFill>
              </a:rPr>
              <a:t>」</a:t>
            </a:r>
            <a:r>
              <a:rPr lang="zh-TW" altLang="en-US" dirty="0">
                <a:solidFill>
                  <a:srgbClr val="FF0000"/>
                </a:solidFill>
              </a:rPr>
              <a:t>中選擇「備忘稿</a:t>
            </a:r>
            <a:r>
              <a:rPr lang="zh-TW" altLang="zh-TW" dirty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b="1" dirty="0"/>
              <a:t>五供</a:t>
            </a:r>
            <a:endParaRPr lang="zh-HK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522" y="2423494"/>
            <a:ext cx="5798370" cy="4348778"/>
          </a:xfrm>
        </p:spPr>
      </p:pic>
      <p:sp>
        <p:nvSpPr>
          <p:cNvPr id="6" name="矩形 5"/>
          <p:cNvSpPr/>
          <p:nvPr/>
        </p:nvSpPr>
        <p:spPr>
          <a:xfrm>
            <a:off x="200026" y="1114336"/>
            <a:ext cx="86582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HK" altLang="zh-HK" sz="2400" dirty="0"/>
              <a:t>「五供」是一套禮器，讓人向主神呈獻供品。禮儀貴乎真誠和敬虔。嗇色園在設計和建造這套「五供」，如何表達他們真誠和敬虔？</a:t>
            </a:r>
            <a:r>
              <a:rPr lang="zh-TW" altLang="en-US" sz="2400" dirty="0"/>
              <a:t>五供放置在這個位置，又有甚麼意思？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87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大殿平台</a:t>
            </a:r>
            <a:endParaRPr lang="zh-HK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301" y="4790889"/>
            <a:ext cx="9029699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HK" sz="2400" dirty="0"/>
              <a:t>「第一參神平台」：</a:t>
            </a:r>
          </a:p>
          <a:p>
            <a:r>
              <a:rPr lang="zh-CN" altLang="en-US" sz="2400" dirty="0"/>
              <a:t>這</a:t>
            </a:r>
            <a:r>
              <a:rPr lang="zh-HK" altLang="zh-HK" sz="2400" dirty="0"/>
              <a:t>為善信</a:t>
            </a:r>
            <a:r>
              <a:rPr lang="zh-CN" altLang="en-US" sz="2400" dirty="0"/>
              <a:t>在</a:t>
            </a:r>
            <a:r>
              <a:rPr lang="zh-HK" altLang="zh-HK" sz="2400" dirty="0"/>
              <a:t>平日上香參拜、求籤的地方。</a:t>
            </a:r>
            <a:r>
              <a:rPr lang="zh-CN" altLang="en-US" sz="2400" dirty="0"/>
              <a:t>在</a:t>
            </a:r>
            <a:r>
              <a:rPr lang="en-US" altLang="zh-HK" sz="2400" dirty="0"/>
              <a:t>2011</a:t>
            </a:r>
            <a:r>
              <a:rPr lang="zh-HK" altLang="zh-HK" sz="2400" dirty="0"/>
              <a:t>年擴建</a:t>
            </a:r>
            <a:r>
              <a:rPr lang="zh-CN" altLang="en-US" sz="2400" dirty="0"/>
              <a:t>了此處</a:t>
            </a:r>
            <a:r>
              <a:rPr lang="zh-HK" altLang="zh-HK" sz="2400" dirty="0"/>
              <a:t>，並懸掛上近百個紅燈籠，</a:t>
            </a:r>
            <a:r>
              <a:rPr lang="zh-CN" altLang="en-US" sz="2400" dirty="0"/>
              <a:t>讓</a:t>
            </a:r>
            <a:r>
              <a:rPr lang="zh-HK" altLang="zh-HK" sz="2400" dirty="0"/>
              <a:t>善信</a:t>
            </a:r>
            <a:r>
              <a:rPr lang="zh-CN" altLang="en-US" sz="2400" dirty="0"/>
              <a:t>有</a:t>
            </a:r>
            <a:r>
              <a:rPr lang="zh-HK" altLang="zh-HK" sz="2400" dirty="0"/>
              <a:t>一個更舒適、更優美的參神環境。</a:t>
            </a:r>
            <a:endParaRPr lang="en-US" altLang="zh-HK" sz="2400" dirty="0"/>
          </a:p>
          <a:p>
            <a:endParaRPr lang="en-US" altLang="zh-HK" sz="2400" dirty="0"/>
          </a:p>
          <a:p>
            <a:r>
              <a:rPr lang="zh-TW" altLang="zh-HK" sz="2400" dirty="0"/>
              <a:t>「嗇色園</a:t>
            </a:r>
            <a:r>
              <a:rPr lang="en-US" altLang="zh-HK" sz="2400" dirty="0"/>
              <a:t>•</a:t>
            </a:r>
            <a:r>
              <a:rPr lang="zh-TW" altLang="zh-HK" sz="2400" dirty="0"/>
              <a:t>打造環保廟宇</a:t>
            </a:r>
            <a:r>
              <a:rPr lang="en-US" altLang="zh-HK" sz="2400" dirty="0"/>
              <a:t>•</a:t>
            </a:r>
            <a:r>
              <a:rPr lang="zh-TW" altLang="zh-HK" sz="2400" dirty="0"/>
              <a:t>共建綠色機構」</a:t>
            </a:r>
            <a:r>
              <a:rPr lang="zh-TW" altLang="en-US" sz="2400" dirty="0"/>
              <a:t>的特色</a:t>
            </a:r>
            <a:endParaRPr lang="zh-HK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  <p:pic>
        <p:nvPicPr>
          <p:cNvPr id="8" name="圖片 1085">
            <a:extLst>
              <a:ext uri="{FF2B5EF4-FFF2-40B4-BE49-F238E27FC236}">
                <a16:creationId xmlns:a16="http://schemas.microsoft.com/office/drawing/2014/main" id="{D74E3689-4B1C-624B-99E8-DC678A7AB7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7" y="1527704"/>
            <a:ext cx="4815046" cy="32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大殿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70"/>
            <a:ext cx="9144000" cy="6858001"/>
          </a:xfrm>
        </p:spPr>
      </p:pic>
      <p:sp>
        <p:nvSpPr>
          <p:cNvPr id="5" name="矩形 4"/>
          <p:cNvSpPr/>
          <p:nvPr/>
        </p:nvSpPr>
        <p:spPr>
          <a:xfrm>
            <a:off x="0" y="6011734"/>
            <a:ext cx="9144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zh-HK" sz="2400" dirty="0"/>
              <a:t>「大殿」，大門之上掛有</a:t>
            </a:r>
            <a:r>
              <a:rPr lang="zh-TW" altLang="en-US" sz="2400" dirty="0"/>
              <a:t>相信是「呂祖降乩題字</a:t>
            </a:r>
            <a:r>
              <a:rPr lang="zh-HK" altLang="zh-HK" sz="2400" dirty="0"/>
              <a:t>」</a:t>
            </a:r>
            <a:r>
              <a:rPr lang="zh-TW" altLang="en-US" sz="2400" dirty="0"/>
              <a:t>的</a:t>
            </a:r>
            <a:r>
              <a:rPr lang="zh-HK" altLang="zh-HK" sz="2400" dirty="0"/>
              <a:t>「赤松黃仙祠」橫匾。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091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28745" y="214312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中幅線的方位</a:t>
            </a:r>
            <a:endParaRPr lang="en-US" altLang="zh-TW" sz="3200" dirty="0"/>
          </a:p>
          <a:p>
            <a:r>
              <a:rPr lang="zh-TW" altLang="en-US" sz="3200" dirty="0"/>
              <a:t>大殿的坐向</a:t>
            </a:r>
            <a:endParaRPr lang="zh-HK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12" y="85725"/>
            <a:ext cx="3981449" cy="2986087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7129463" y="1291530"/>
            <a:ext cx="485775" cy="81882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297912" y="85725"/>
            <a:ext cx="27238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這座大廈後面是甚麼山？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015038" y="3071812"/>
            <a:ext cx="298132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向龍翔道伸遲延出去，是甚麼水域？</a:t>
            </a:r>
            <a:endParaRPr lang="en-US" altLang="zh-TW" dirty="0"/>
          </a:p>
          <a:p>
            <a:r>
              <a:rPr lang="zh-TW" altLang="en-US" dirty="0"/>
              <a:t>為甚麼「赤松黃大仙祠」牌樓建在這個位置，前面就是貫通東西九龍的龍翔道？</a:t>
            </a:r>
            <a:endParaRPr lang="zh-HK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285875" y="2110350"/>
            <a:ext cx="0" cy="180635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71513" y="3071812"/>
            <a:ext cx="1218015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080488" y="1700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33395" y="28871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東</a:t>
            </a:r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78126" y="39167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南</a:t>
            </a:r>
            <a:endParaRPr lang="zh-HK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28745" y="28871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</a:t>
            </a:r>
            <a:endParaRPr lang="zh-HK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048911" y="4661766"/>
            <a:ext cx="2339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大殿坐北向南</a:t>
            </a:r>
            <a:endParaRPr lang="en-US" altLang="zh-TW" sz="2800" dirty="0"/>
          </a:p>
          <a:p>
            <a:r>
              <a:rPr lang="zh-TW" altLang="en-US" sz="2800" dirty="0"/>
              <a:t>鐘樓：在東</a:t>
            </a:r>
            <a:endParaRPr lang="en-US" altLang="zh-TW" sz="2800" dirty="0"/>
          </a:p>
          <a:p>
            <a:r>
              <a:rPr lang="zh-TW" altLang="en-US" sz="2800" dirty="0"/>
              <a:t>鼓樓：在西</a:t>
            </a:r>
            <a:endParaRPr lang="zh-HK" altLang="en-US" sz="2800" dirty="0"/>
          </a:p>
        </p:txBody>
      </p:sp>
      <p:pic>
        <p:nvPicPr>
          <p:cNvPr id="25" name="內容版面配置區 3">
            <a:extLst>
              <a:ext uri="{FF2B5EF4-FFF2-40B4-BE49-F238E27FC236}">
                <a16:creationId xmlns:a16="http://schemas.microsoft.com/office/drawing/2014/main" id="{348BBE10-B4FB-4B47-AC4E-3A37D0B09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25" y="4472678"/>
            <a:ext cx="2316480" cy="173736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文字方塊 2">
            <a:extLst>
              <a:ext uri="{FF2B5EF4-FFF2-40B4-BE49-F238E27FC236}">
                <a16:creationId xmlns:a16="http://schemas.microsoft.com/office/drawing/2014/main" id="{8787A7B8-C3BF-2A42-BD10-AADD8265218D}"/>
              </a:ext>
            </a:extLst>
          </p:cNvPr>
          <p:cNvSpPr txBox="1"/>
          <p:nvPr/>
        </p:nvSpPr>
        <p:spPr>
          <a:xfrm>
            <a:off x="2602767" y="39504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北／玄武</a:t>
            </a:r>
            <a:endParaRPr lang="zh-HK" altLang="en-US" dirty="0"/>
          </a:p>
        </p:txBody>
      </p:sp>
      <p:sp>
        <p:nvSpPr>
          <p:cNvPr id="27" name="文字方塊 27">
            <a:extLst>
              <a:ext uri="{FF2B5EF4-FFF2-40B4-BE49-F238E27FC236}">
                <a16:creationId xmlns:a16="http://schemas.microsoft.com/office/drawing/2014/main" id="{C3235280-A52C-824A-8516-77A4ECE5A4DC}"/>
              </a:ext>
            </a:extLst>
          </p:cNvPr>
          <p:cNvSpPr txBox="1"/>
          <p:nvPr/>
        </p:nvSpPr>
        <p:spPr>
          <a:xfrm>
            <a:off x="794818" y="5137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西／白虎</a:t>
            </a:r>
            <a:endParaRPr lang="zh-HK" altLang="en-US" dirty="0"/>
          </a:p>
        </p:txBody>
      </p:sp>
      <p:sp>
        <p:nvSpPr>
          <p:cNvPr id="28" name="文字方塊 28">
            <a:extLst>
              <a:ext uri="{FF2B5EF4-FFF2-40B4-BE49-F238E27FC236}">
                <a16:creationId xmlns:a16="http://schemas.microsoft.com/office/drawing/2014/main" id="{E4F2AD57-7F3D-B94B-9E14-7C959F957DC6}"/>
              </a:ext>
            </a:extLst>
          </p:cNvPr>
          <p:cNvSpPr txBox="1"/>
          <p:nvPr/>
        </p:nvSpPr>
        <p:spPr>
          <a:xfrm>
            <a:off x="4403243" y="52263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東／青龍</a:t>
            </a:r>
            <a:endParaRPr lang="zh-HK" altLang="en-US" dirty="0"/>
          </a:p>
        </p:txBody>
      </p:sp>
      <p:sp>
        <p:nvSpPr>
          <p:cNvPr id="29" name="文字方塊 29">
            <a:extLst>
              <a:ext uri="{FF2B5EF4-FFF2-40B4-BE49-F238E27FC236}">
                <a16:creationId xmlns:a16="http://schemas.microsoft.com/office/drawing/2014/main" id="{9B7EFD31-088D-574E-8506-CB328CE4C7B8}"/>
              </a:ext>
            </a:extLst>
          </p:cNvPr>
          <p:cNvSpPr txBox="1"/>
          <p:nvPr/>
        </p:nvSpPr>
        <p:spPr>
          <a:xfrm>
            <a:off x="2602767" y="63893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南／朱雀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08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8613" y="840814"/>
            <a:ext cx="8672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zh-HK" sz="3200" dirty="0"/>
              <a:t>「五行」</a:t>
            </a:r>
            <a:r>
              <a:rPr lang="en-US" altLang="zh-HK" sz="3200" dirty="0"/>
              <a:t> </a:t>
            </a:r>
            <a:endParaRPr lang="zh-TW" altLang="zh-HK" sz="3200" dirty="0"/>
          </a:p>
          <a:p>
            <a:pPr lvl="0"/>
            <a:endParaRPr lang="en-US" altLang="zh-HK" sz="2400" dirty="0"/>
          </a:p>
          <a:p>
            <a:pPr lvl="0"/>
            <a:r>
              <a:rPr lang="zh-HK" altLang="zh-HK" sz="2400" dirty="0"/>
              <a:t>五行的五種元素（金、木、水、火、土）代表</a:t>
            </a:r>
            <a:r>
              <a:rPr lang="zh-HK" altLang="en-US" sz="2400" dirty="0"/>
              <a:t>著</a:t>
            </a:r>
            <a:r>
              <a:rPr lang="zh-HK" altLang="zh-HK" sz="2400" dirty="0"/>
              <a:t>相互配合、生生不息的法則，同時也體現</a:t>
            </a:r>
            <a:r>
              <a:rPr lang="zh-HK" altLang="en-US" sz="2400" dirty="0"/>
              <a:t>著</a:t>
            </a:r>
            <a:r>
              <a:rPr lang="zh-HK" altLang="zh-HK" sz="2400" dirty="0"/>
              <a:t>平衡而不抗爭的象徵。</a:t>
            </a:r>
            <a:endParaRPr lang="zh-TW" altLang="zh-HK" sz="2400" dirty="0"/>
          </a:p>
          <a:p>
            <a:endParaRPr lang="en-US" altLang="zh-HK" sz="2400" dirty="0"/>
          </a:p>
          <a:p>
            <a:r>
              <a:rPr lang="zh-HK" altLang="zh-HK" sz="2400" dirty="0"/>
              <a:t>正如我們生活上「水」與「火」若運用得宜，就可以煮成美味的飯菜，相反，用之過度，便能</a:t>
            </a:r>
            <a:r>
              <a:rPr lang="zh-HK" altLang="en-US" sz="2400" dirty="0"/>
              <a:t>毀</a:t>
            </a:r>
            <a:r>
              <a:rPr lang="zh-HK" altLang="zh-HK" sz="2400" dirty="0"/>
              <a:t>壞一切。</a:t>
            </a:r>
            <a:endParaRPr lang="zh-TW" altLang="zh-HK" sz="2400" dirty="0"/>
          </a:p>
          <a:p>
            <a:r>
              <a:rPr lang="zh-HK" altLang="zh-HK" sz="2400" dirty="0"/>
              <a:t>希望我們在觀看「五行」的建築與配置時，</a:t>
            </a:r>
            <a:r>
              <a:rPr lang="zh-HK" altLang="en-US" sz="2400" dirty="0"/>
              <a:t>亦能為其所感染，</a:t>
            </a:r>
            <a:r>
              <a:rPr lang="zh-HK" altLang="zh-HK" sz="2400" dirty="0"/>
              <a:t>領悟文化之廣闊，平靜心靈，共同營造出美好和諧的人間仙境。</a:t>
            </a:r>
            <a:endParaRPr lang="en-US" altLang="zh-HK" sz="2400" dirty="0"/>
          </a:p>
          <a:p>
            <a:endParaRPr lang="en-US" altLang="zh-HK" sz="2400" dirty="0"/>
          </a:p>
          <a:p>
            <a:r>
              <a:rPr lang="zh-HK" altLang="zh-HK" sz="2400" dirty="0"/>
              <a:t>嗇色園黃大仙祠內的「五行」建築佈局，是道教宮觀園林「以小見大」的一種文化意象的表達，亦是培養人類和諧心靈的展現。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339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30194"/>
              </p:ext>
            </p:extLst>
          </p:nvPr>
        </p:nvGraphicFramePr>
        <p:xfrm>
          <a:off x="571500" y="840820"/>
          <a:ext cx="802957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五行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方位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顏色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木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東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火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南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紅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金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白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水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北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黑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土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中央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黃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71500" y="4577447"/>
            <a:ext cx="798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/>
              <a:t>有沒有聽過中醫說：五色食療？</a:t>
            </a:r>
            <a:endParaRPr lang="en-US" altLang="zh-TW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/>
              <a:t>一年當中，甚麼時間最多聽到五行元素，生生不息的理念？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55017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99" y="1047273"/>
            <a:ext cx="7872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dirty="0"/>
              <a:t>據園內碑刻的記載：「五行俱備，靈秀所鍾，背枕獅山，面對爐峰，峰下綠波平漾，分東西出海而祥凝瑞聚。</a:t>
            </a:r>
            <a:r>
              <a:rPr lang="en-US" altLang="zh-HK" sz="3200" dirty="0"/>
              <a:t>……</a:t>
            </a:r>
            <a:r>
              <a:rPr lang="zh-HK" altLang="zh-HK" sz="3200" dirty="0"/>
              <a:t>」原來，這系列的建築殿堂，當年曾獲黃大仙師的乩示，故建設時依乩文佈以「五行」架局。</a:t>
            </a:r>
            <a:endParaRPr lang="en-US" altLang="zh-HK" sz="3200" dirty="0"/>
          </a:p>
          <a:p>
            <a:endParaRPr lang="en-US" altLang="zh-TW" sz="3200" dirty="0"/>
          </a:p>
          <a:p>
            <a:r>
              <a:rPr lang="zh-TW" altLang="en-US" sz="3200" dirty="0"/>
              <a:t>依照金、木、水、火、土的次序，由五座建築，組成「五行」軸線。</a:t>
            </a:r>
            <a:endParaRPr lang="zh-HK" altLang="en-US" sz="3200" dirty="0"/>
          </a:p>
          <a:p>
            <a:endParaRPr lang="zh-TW" altLang="zh-HK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017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851" y="347276"/>
            <a:ext cx="4658015" cy="6210687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2875" y="131445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飛</a:t>
            </a:r>
            <a:r>
              <a:rPr lang="zh-HK" altLang="zh-HK" sz="4400" b="1" dirty="0"/>
              <a:t>鸞</a:t>
            </a:r>
            <a:r>
              <a:rPr lang="zh-CN" altLang="en-US" sz="4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台</a:t>
            </a:r>
            <a:endParaRPr lang="zh-HK" altLang="en-US" sz="4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131445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經堂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4" y="72866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玉液池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301532"/>
            <a:ext cx="86868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中國傳統宗教建築群的特色：軸線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從三條軸線認識嗇色園：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大殿中軸線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五行軸線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麒麟文化軸線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80431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77152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盂香亭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72866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照壁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太歲元辰殿</a:t>
            </a:r>
            <a:br>
              <a:rPr lang="zh-TW" altLang="en-US" b="1" dirty="0"/>
            </a:br>
            <a:r>
              <a:rPr lang="zh-TW" altLang="en-US" b="1" dirty="0"/>
              <a:t>「道祖守護：五行運轉護香江」</a:t>
            </a:r>
            <a:endParaRPr lang="zh-HK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53065"/>
              </p:ext>
            </p:extLst>
          </p:nvPr>
        </p:nvGraphicFramePr>
        <p:xfrm>
          <a:off x="6440361" y="1636486"/>
          <a:ext cx="2399030" cy="2560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9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五行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顏色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木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綠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火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紅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金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白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水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黑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土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黃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4" y="2017486"/>
            <a:ext cx="5676053" cy="42570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27AF6-CD00-7347-95AA-826F0B1C0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8" y="4314054"/>
            <a:ext cx="254282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59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HK" b="1" dirty="0"/>
              <a:t>孔子與麒麟文化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+mn-ea"/>
              </a:rPr>
              <a:t>中國民間信仰有「四靈」之說，</a:t>
            </a:r>
            <a:r>
              <a:rPr lang="en-US" altLang="zh-CN" sz="2800" dirty="0">
                <a:latin typeface="+mn-ea"/>
              </a:rPr>
              <a:t>《</a:t>
            </a:r>
            <a:r>
              <a:rPr lang="zh-TW" altLang="en-US" sz="2800" dirty="0">
                <a:latin typeface="+mn-ea"/>
              </a:rPr>
              <a:t>禮記</a:t>
            </a:r>
            <a:r>
              <a:rPr lang="en-US" altLang="zh-TW" sz="2800" dirty="0">
                <a:latin typeface="+mn-ea"/>
              </a:rPr>
              <a:t>‧</a:t>
            </a:r>
            <a:r>
              <a:rPr lang="zh-TW" altLang="en-US" sz="2800" dirty="0">
                <a:latin typeface="+mn-ea"/>
              </a:rPr>
              <a:t>禮運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便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云：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「麟、鳯、龜、龍，謂之四靈。」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麒麟作為其中靈獸之一，</a:t>
            </a:r>
            <a:r>
              <a:rPr lang="zh-TW" altLang="en-US" sz="2800" dirty="0">
                <a:latin typeface="+mn-ea"/>
              </a:rPr>
              <a:t>「公獸為麒，母獸為麟」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CN" altLang="en-US" sz="2800" dirty="0">
                <a:latin typeface="+mn-ea"/>
              </a:rPr>
              <a:t>其</a:t>
            </a:r>
            <a:r>
              <a:rPr lang="zh-TW" altLang="en-US" sz="2800" dirty="0">
                <a:latin typeface="+mn-ea"/>
              </a:rPr>
              <a:t>於百姓心目中一直為「仁義」的形象</a:t>
            </a:r>
            <a:r>
              <a:rPr lang="zh-CN" altLang="en-US" sz="2800" dirty="0">
                <a:latin typeface="+mn-ea"/>
              </a:rPr>
              <a:t>。</a:t>
            </a:r>
            <a:endParaRPr lang="en-HK" altLang="zh-CN" sz="2800" dirty="0">
              <a:latin typeface="+mn-ea"/>
            </a:endParaRPr>
          </a:p>
          <a:p>
            <a:pPr marL="0" indent="0">
              <a:buNone/>
            </a:pPr>
            <a:endParaRPr lang="zh-TW" altLang="en-US" sz="2800" dirty="0">
              <a:latin typeface="+mn-ea"/>
            </a:endParaRPr>
          </a:p>
          <a:p>
            <a:r>
              <a:rPr lang="zh-TW" altLang="en-US" sz="2800" dirty="0"/>
              <a:t>相傳萬世師表之孔聖先師（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即</a:t>
            </a:r>
            <a:r>
              <a:rPr lang="zh-TW" altLang="en-US" sz="2800" dirty="0"/>
              <a:t>孔子）出世時</a:t>
            </a:r>
            <a:r>
              <a:rPr lang="zh-CN" altLang="en-US" sz="2800" dirty="0"/>
              <a:t>便</a:t>
            </a:r>
            <a:r>
              <a:rPr lang="zh-TW" altLang="en-US" sz="2800" dirty="0"/>
              <a:t>有麒麟「含玉書」</a:t>
            </a:r>
            <a:r>
              <a:rPr lang="zh-CN" altLang="en-US" sz="2800" dirty="0"/>
              <a:t>的</a:t>
            </a:r>
            <a:r>
              <a:rPr lang="zh-TW" altLang="en-US" sz="2800" dirty="0"/>
              <a:t>顯現</a:t>
            </a:r>
            <a:r>
              <a:rPr lang="zh-CN" altLang="en-US" sz="2800" dirty="0"/>
              <a:t>。</a:t>
            </a:r>
            <a:r>
              <a:rPr lang="zh-TW" altLang="en-US" sz="2800" dirty="0"/>
              <a:t>因</a:t>
            </a:r>
            <a:r>
              <a:rPr lang="zh-CN" altLang="en-US" sz="2800" dirty="0"/>
              <a:t>此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2800" dirty="0">
                <a:latin typeface="新細明體" pitchFamily="18" charset="-120"/>
              </a:rPr>
              <a:t>民間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往往</a:t>
            </a:r>
            <a:r>
              <a:rPr lang="zh-TW" altLang="en-US" sz="2800" dirty="0"/>
              <a:t>認為於「太平盛世」或世有「聖人」時，麒麟才會出現。</a:t>
            </a:r>
            <a:r>
              <a:rPr lang="zh-CN" altLang="en-US" sz="2800" dirty="0"/>
              <a:t>而</a:t>
            </a:r>
            <a:r>
              <a:rPr lang="zh-TW" altLang="en-US" sz="2800" dirty="0"/>
              <a:t>黃大仙祠內之「麟閣」，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則</a:t>
            </a:r>
            <a:r>
              <a:rPr lang="zh-TW" altLang="en-US" sz="2800" dirty="0">
                <a:latin typeface="新細明體" pitchFamily="18" charset="-120"/>
              </a:rPr>
              <a:t>為一小型孔廟格局，供奉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了孔子以及其他</a:t>
            </a:r>
            <a:r>
              <a:rPr lang="zh-TW" altLang="en-US" sz="2800" dirty="0"/>
              <a:t>歷代儒家聖人。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2875" y="116444"/>
            <a:ext cx="29546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孔子與麒麟文化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2332037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75" y="800100"/>
            <a:ext cx="2520000" cy="33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124" y="800100"/>
            <a:ext cx="2520000" cy="336000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H="1" flipV="1">
            <a:off x="1620202" y="3281680"/>
            <a:ext cx="1723074" cy="25190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600701" y="2976880"/>
            <a:ext cx="1828799" cy="28238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0573" y="16716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麟閣</a:t>
            </a:r>
            <a:endParaRPr lang="zh-HK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099328" y="16716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孔道門</a:t>
            </a:r>
            <a:endParaRPr lang="zh-HK" altLang="en-US" sz="3200" dirty="0"/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 flipV="1">
            <a:off x="4892814" y="2256413"/>
            <a:ext cx="914400" cy="26603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3343275" y="2256413"/>
            <a:ext cx="1462405" cy="29251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孔道門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731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13" name="圖片 69">
            <a:extLst>
              <a:ext uri="{FF2B5EF4-FFF2-40B4-BE49-F238E27FC236}">
                <a16:creationId xmlns:a16="http://schemas.microsoft.com/office/drawing/2014/main" id="{C7ED03B0-48E8-AD49-9711-27B48787FA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/>
          <a:stretch/>
        </p:blipFill>
        <p:spPr bwMode="auto">
          <a:xfrm>
            <a:off x="1373690" y="1575832"/>
            <a:ext cx="6658687" cy="462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62005194-A302-B94D-9363-5051A578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zh-HK" b="1" dirty="0"/>
              <a:t>麟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閣</a:t>
            </a:r>
            <a:endParaRPr lang="zh-HK" altLang="en-US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31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38" y="2199338"/>
            <a:ext cx="3703373" cy="35864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735" y="1071761"/>
            <a:ext cx="3347800" cy="194603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735" y="4225092"/>
            <a:ext cx="2061344" cy="202565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332684" y="16754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麟閣外的石麒麟</a:t>
            </a:r>
            <a:endParaRPr lang="zh-HK" alt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267F92-F730-F64D-B85B-386EE79DAC88}"/>
              </a:ext>
            </a:extLst>
          </p:cNvPr>
          <p:cNvCxnSpPr/>
          <p:nvPr/>
        </p:nvCxnSpPr>
        <p:spPr>
          <a:xfrm flipH="1">
            <a:off x="5646407" y="1766054"/>
            <a:ext cx="1030672" cy="28059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20">
            <a:extLst>
              <a:ext uri="{FF2B5EF4-FFF2-40B4-BE49-F238E27FC236}">
                <a16:creationId xmlns:a16="http://schemas.microsoft.com/office/drawing/2014/main" id="{EA646275-EB95-BD49-93FB-6FBBF932C144}"/>
              </a:ext>
            </a:extLst>
          </p:cNvPr>
          <p:cNvSpPr txBox="1"/>
          <p:nvPr/>
        </p:nvSpPr>
        <p:spPr>
          <a:xfrm>
            <a:off x="7020676" y="4225092"/>
            <a:ext cx="1885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麟閣內的「麟吐玉書」石刻牌匾</a:t>
            </a:r>
            <a:endParaRPr lang="en-US" altLang="zh-TW" dirty="0"/>
          </a:p>
          <a:p>
            <a:r>
              <a:rPr lang="zh-TW" altLang="en-US" dirty="0"/>
              <a:t>（置於正門牌匾「麟閣」對應內牆上方）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057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嗇色園：字義與信念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HK" altLang="zh-HK" dirty="0"/>
              <a:t>嗇色釋義</a:t>
            </a:r>
            <a:endParaRPr lang="zh-TW" altLang="zh-HK" dirty="0"/>
          </a:p>
          <a:p>
            <a:r>
              <a:rPr lang="zh-HK" altLang="zh-HK" dirty="0"/>
              <a:t>「嗇」乃慳吝之意，而「色」可解作「所好之物」、「有欲之類」。嗇色二字，有愛精神、致虛靜、省思慮、寡情欲的要義，包含導人悟道修真的意思。</a:t>
            </a:r>
            <a:endParaRPr lang="zh-TW" altLang="zh-HK" dirty="0"/>
          </a:p>
          <a:p>
            <a:pPr marL="0" indent="0">
              <a:buNone/>
            </a:pPr>
            <a:endParaRPr lang="zh-TW" altLang="zh-HK" dirty="0"/>
          </a:p>
          <a:p>
            <a:pPr marL="0" indent="0">
              <a:buNone/>
            </a:pPr>
            <a:r>
              <a:rPr lang="zh-HK" altLang="zh-HK" dirty="0"/>
              <a:t>信念</a:t>
            </a:r>
            <a:endParaRPr lang="zh-TW" altLang="zh-HK" dirty="0"/>
          </a:p>
          <a:p>
            <a:r>
              <a:rPr lang="zh-HK" altLang="zh-HK" dirty="0"/>
              <a:t>恭奉赤松黃大仙師，尊崇道、釋、儒三教，以「普濟勸善」為宗旨，廣推善行。</a:t>
            </a:r>
            <a:r>
              <a:rPr lang="zh-TW" altLang="zh-HK" dirty="0"/>
              <a:t> </a:t>
            </a:r>
            <a:endParaRPr lang="zh-HK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FD303-9E1D-494D-BB9D-17C7E082E396}"/>
              </a:ext>
            </a:extLst>
          </p:cNvPr>
          <p:cNvSpPr/>
          <p:nvPr/>
        </p:nvSpPr>
        <p:spPr>
          <a:xfrm>
            <a:off x="457200" y="600584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嗇色園：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〈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嗇色園簡介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〉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，取自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https://www1.siksikyuen.org.hk/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關於嗇色園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嗇色園簡介，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17-7-2020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擷取。</a:t>
            </a:r>
            <a:endParaRPr lang="en-HK" dirty="0">
              <a:latin typeface="新細明體" pitchFamily="18" charset="-120"/>
              <a:ea typeface="新細明體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47014"/>
            <a:ext cx="7772400" cy="1470025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118478"/>
            <a:ext cx="3600000" cy="270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1126" y="5934239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哪個是「正門」？</a:t>
            </a:r>
            <a:endParaRPr lang="en-US" altLang="zh-TW" sz="2400" dirty="0"/>
          </a:p>
          <a:p>
            <a:r>
              <a:rPr lang="zh-TW" altLang="en-US" sz="2400" dirty="0"/>
              <a:t>牌樓是「三門四柱」結構，可以是兩門三柱，四門五柱嗎</a:t>
            </a:r>
            <a:r>
              <a:rPr lang="en-US" altLang="zh-TW" sz="2400" dirty="0"/>
              <a:t>?</a:t>
            </a:r>
            <a:endParaRPr lang="zh-HK" altLang="en-US" sz="2400" dirty="0"/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4" y="3187810"/>
            <a:ext cx="3600000" cy="270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74" y="3187810"/>
            <a:ext cx="3600000" cy="270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3903" y="2818478"/>
            <a:ext cx="880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「赤松黃大仙祠」牌樓                                                          「嗇色園」牌樓</a:t>
            </a: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216993" y="-224276"/>
            <a:ext cx="471245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/>
              <a:t>赤松黃大仙祠</a:t>
            </a:r>
            <a:r>
              <a:rPr lang="en-US" altLang="zh-TW" sz="4000" b="1" dirty="0"/>
              <a:t>=</a:t>
            </a:r>
            <a:r>
              <a:rPr lang="zh-TW" altLang="en-US" sz="4000" b="1" dirty="0"/>
              <a:t>嗇色園</a:t>
            </a:r>
            <a:r>
              <a:rPr lang="en-US" altLang="zh-TW" sz="4000" b="1" dirty="0"/>
              <a:t>?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051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王靈官殿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3" y="1621765"/>
            <a:ext cx="3394472" cy="4525963"/>
          </a:xfrm>
        </p:spPr>
      </p:pic>
      <p:sp>
        <p:nvSpPr>
          <p:cNvPr id="8" name="文字方塊 7"/>
          <p:cNvSpPr txBox="1"/>
          <p:nvPr/>
        </p:nvSpPr>
        <p:spPr>
          <a:xfrm>
            <a:off x="3925020" y="1621765"/>
            <a:ext cx="5115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王靈官是誰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為甚麼能發揮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的作用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怎樣能做到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呢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你自己也要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嗎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648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240">
            <a:extLst>
              <a:ext uri="{FF2B5EF4-FFF2-40B4-BE49-F238E27FC236}">
                <a16:creationId xmlns:a16="http://schemas.microsoft.com/office/drawing/2014/main" id="{7F52B50E-AEDA-7447-BA97-87D39E11AF5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563" r="6063"/>
          <a:stretch/>
        </p:blipFill>
        <p:spPr bwMode="auto">
          <a:xfrm>
            <a:off x="339302" y="1519747"/>
            <a:ext cx="8610994" cy="4459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華表與</a:t>
            </a:r>
            <a:r>
              <a:rPr lang="zh-TW" altLang="zh-HK" b="1" dirty="0"/>
              <a:t>雲龍</a:t>
            </a:r>
            <a:r>
              <a:rPr lang="zh-TW" altLang="en-US" b="1" dirty="0"/>
              <a:t>陛石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00399" y="1475116"/>
            <a:ext cx="601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/>
              <a:t>雲龍陛石：原型是在哪裏？</a:t>
            </a: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/>
              <a:t>配合一對華表，放在這裏，有甚麼寓意？</a:t>
            </a:r>
            <a:endParaRPr lang="zh-HK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73635" y="5609467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華表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11468" y="5609467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華表</a:t>
            </a:r>
            <a:endParaRPr lang="zh-HK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24558" y="5333413"/>
            <a:ext cx="11079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雲龍陛石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112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「金華分蹟」牌坊</a:t>
            </a:r>
            <a:endParaRPr lang="zh-HK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3" y="2628900"/>
            <a:ext cx="8774445" cy="4057651"/>
          </a:xfrm>
        </p:spPr>
      </p:pic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993656" y="1730881"/>
            <a:ext cx="769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200" dirty="0"/>
              <a:t>「金華分蹟」 </a:t>
            </a:r>
            <a:r>
              <a:rPr lang="zh-TW" altLang="en-US" sz="3200" dirty="0"/>
              <a:t>的</a:t>
            </a:r>
            <a:r>
              <a:rPr lang="zh-TW" altLang="zh-HK" sz="3200" dirty="0"/>
              <a:t>「金華」</a:t>
            </a:r>
            <a:r>
              <a:rPr lang="zh-TW" altLang="en-US" sz="3200" dirty="0"/>
              <a:t>是指甚麼</a:t>
            </a:r>
            <a:r>
              <a:rPr lang="zh-TW" altLang="zh-HK" sz="3200" dirty="0"/>
              <a:t> </a:t>
            </a:r>
            <a:r>
              <a:rPr lang="zh-TW" altLang="en-US" sz="3200" dirty="0"/>
              <a:t>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411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933" y="-18046"/>
            <a:ext cx="8229600" cy="1143000"/>
          </a:xfrm>
        </p:spPr>
        <p:txBody>
          <a:bodyPr/>
          <a:lstStyle/>
          <a:p>
            <a:r>
              <a:rPr lang="zh-TW" altLang="en-US" b="1" dirty="0"/>
              <a:t>鐘樓、鼓樓</a:t>
            </a:r>
            <a:endParaRPr lang="zh-HK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63903" y="848482"/>
            <a:ext cx="8837857" cy="452596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向東、向西</a:t>
            </a:r>
            <a:endParaRPr lang="en-US" altLang="zh-TW" sz="2400" dirty="0"/>
          </a:p>
          <a:p>
            <a:r>
              <a:rPr lang="zh-TW" altLang="en-US" sz="2400" dirty="0"/>
              <a:t>向外：晨鐘、暮鼓是甚麼意思？有甚麼作用？</a:t>
            </a:r>
            <a:endParaRPr lang="en-US" altLang="zh-TW" sz="2400" dirty="0"/>
          </a:p>
          <a:p>
            <a:r>
              <a:rPr lang="zh-TW" altLang="en-US" sz="2400" dirty="0"/>
              <a:t>「</a:t>
            </a:r>
            <a:r>
              <a:rPr lang="zh-TW" altLang="en-US" sz="2400"/>
              <a:t>普濟」、「</a:t>
            </a:r>
            <a:r>
              <a:rPr lang="zh-TW" altLang="en-US" sz="2400" dirty="0"/>
              <a:t>勸善」題刻在哪裏？</a:t>
            </a:r>
            <a:endParaRPr lang="en-US" altLang="zh-TW" sz="2400" dirty="0"/>
          </a:p>
          <a:p>
            <a:r>
              <a:rPr lang="zh-TW" altLang="en-US" sz="2400" dirty="0"/>
              <a:t>向內：鼓、鐘是兩件法器，</a:t>
            </a:r>
            <a:r>
              <a:rPr lang="zh-TW" altLang="zh-HK" sz="2400" dirty="0"/>
              <a:t>中國佛教對法器有一個專稱：「龍天耳目」或「龍天眼目」。敲法器即知會諸天護法有莊重之事。</a:t>
            </a:r>
            <a:endParaRPr lang="zh-HK" altLang="en-US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ABDE64-DBF3-4CFD-A1E1-7B7C4B1A3AFA}"/>
              </a:ext>
            </a:extLst>
          </p:cNvPr>
          <p:cNvGrpSpPr/>
          <p:nvPr/>
        </p:nvGrpSpPr>
        <p:grpSpPr>
          <a:xfrm>
            <a:off x="360454" y="3221321"/>
            <a:ext cx="8444753" cy="3464150"/>
            <a:chOff x="-457080" y="2734945"/>
            <a:chExt cx="10049532" cy="4100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723" y="2734945"/>
              <a:ext cx="4923729" cy="369279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7080" y="2734945"/>
              <a:ext cx="4923729" cy="3692797"/>
            </a:xfrm>
            <a:prstGeom prst="rect">
              <a:avLst/>
            </a:prstGeom>
          </p:spPr>
        </p:pic>
        <p:pic>
          <p:nvPicPr>
            <p:cNvPr id="10" name="內容版面配置區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9202" y="4889153"/>
              <a:ext cx="4208773" cy="19463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文字方塊 7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343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太歲元辰殿</a:t>
            </a:r>
          </a:p>
        </p:txBody>
      </p:sp>
      <p:pic>
        <p:nvPicPr>
          <p:cNvPr id="10" name="圖片 1109">
            <a:extLst>
              <a:ext uri="{FF2B5EF4-FFF2-40B4-BE49-F238E27FC236}">
                <a16:creationId xmlns:a16="http://schemas.microsoft.com/office/drawing/2014/main" id="{AE0E4E3D-8BFF-B840-8EF7-154AD4BB38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96" y="1668661"/>
            <a:ext cx="7213044" cy="445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947737" y="2120995"/>
            <a:ext cx="1107996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斗姆元君</a:t>
            </a:r>
          </a:p>
        </p:txBody>
      </p:sp>
      <p:sp>
        <p:nvSpPr>
          <p:cNvPr id="7" name="矩形 6"/>
          <p:cNvSpPr/>
          <p:nvPr/>
        </p:nvSpPr>
        <p:spPr>
          <a:xfrm>
            <a:off x="36368" y="3431131"/>
            <a:ext cx="1338828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六十太歲像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2455</Words>
  <Application>Microsoft Macintosh PowerPoint</Application>
  <PresentationFormat>如螢幕大小 (4:3)</PresentationFormat>
  <Paragraphs>243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新細明體</vt:lpstr>
      <vt:lpstr>新細明體</vt:lpstr>
      <vt:lpstr>標楷體</vt:lpstr>
      <vt:lpstr>宋体</vt:lpstr>
      <vt:lpstr>Arial</vt:lpstr>
      <vt:lpstr>Calibri</vt:lpstr>
      <vt:lpstr>Times New Roman</vt:lpstr>
      <vt:lpstr>Wingdings</vt:lpstr>
      <vt:lpstr>Office 佈景主題</vt:lpstr>
      <vt:lpstr>   欣賞宗教建築： 體驗學習中華文化、人文素養與靈性追尋  </vt:lpstr>
      <vt:lpstr>中國傳統宗教建築群的特色：軸線</vt:lpstr>
      <vt:lpstr>嗇色園：字義與信念</vt:lpstr>
      <vt:lpstr>PowerPoint 簡報</vt:lpstr>
      <vt:lpstr>王靈官殿</vt:lpstr>
      <vt:lpstr>華表與雲龍陛石</vt:lpstr>
      <vt:lpstr>「金華分蹟」牌坊</vt:lpstr>
      <vt:lpstr>鐘樓、鼓樓</vt:lpstr>
      <vt:lpstr>太歲元辰殿</vt:lpstr>
      <vt:lpstr>五供</vt:lpstr>
      <vt:lpstr>大殿平台</vt:lpstr>
      <vt:lpstr>大殿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太歲元辰殿 「道祖守護：五行運轉護香江」</vt:lpstr>
      <vt:lpstr>孔子與麒麟文化</vt:lpstr>
      <vt:lpstr>PowerPoint 簡報</vt:lpstr>
      <vt:lpstr>孔道門</vt:lpstr>
      <vt:lpstr>麟閣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winghon</dc:creator>
  <cp:lastModifiedBy>CHAN, HOI YI 11206714</cp:lastModifiedBy>
  <cp:revision>71</cp:revision>
  <cp:lastPrinted>2020-07-19T17:17:45Z</cp:lastPrinted>
  <dcterms:created xsi:type="dcterms:W3CDTF">2019-01-14T11:47:58Z</dcterms:created>
  <dcterms:modified xsi:type="dcterms:W3CDTF">2020-09-11T16:11:10Z</dcterms:modified>
</cp:coreProperties>
</file>